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70" r:id="rId2"/>
    <p:sldId id="257" r:id="rId3"/>
    <p:sldId id="261" r:id="rId4"/>
    <p:sldId id="269" r:id="rId5"/>
    <p:sldId id="267"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7E429DC-F7D7-487B-AFC9-788AAC4D0122}" type="datetimeFigureOut">
              <a:rPr lang="el-GR" smtClean="0"/>
              <a:t>5/5/2020</a:t>
            </a:fld>
            <a:endParaRPr lang="el-G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35843FA-AF32-4A4A-B310-5F30D33DCD52}" type="slidenum">
              <a:rPr lang="el-GR" smtClean="0"/>
              <a:t>‹#›</a:t>
            </a:fld>
            <a:endParaRPr lang="el-G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06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E429DC-F7D7-487B-AFC9-788AAC4D0122}" type="datetimeFigureOut">
              <a:rPr lang="el-GR" smtClean="0"/>
              <a:t>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1576651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E429DC-F7D7-487B-AFC9-788AAC4D0122}" type="datetimeFigureOut">
              <a:rPr lang="el-GR" smtClean="0"/>
              <a:t>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151059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E429DC-F7D7-487B-AFC9-788AAC4D0122}" type="datetimeFigureOut">
              <a:rPr lang="el-GR" smtClean="0"/>
              <a:t>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255112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E429DC-F7D7-487B-AFC9-788AAC4D0122}" type="datetimeFigureOut">
              <a:rPr lang="el-GR" smtClean="0"/>
              <a:t>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5843FA-AF32-4A4A-B310-5F30D33DCD52}" type="slidenum">
              <a:rPr lang="el-GR" smtClean="0"/>
              <a:t>‹#›</a:t>
            </a:fld>
            <a:endParaRPr lang="el-G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265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E429DC-F7D7-487B-AFC9-788AAC4D0122}" type="datetimeFigureOut">
              <a:rPr lang="el-GR" smtClean="0"/>
              <a:t>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194420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E429DC-F7D7-487B-AFC9-788AAC4D0122}" type="datetimeFigureOut">
              <a:rPr lang="el-GR" smtClean="0"/>
              <a:t>5/5/2020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1136530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E429DC-F7D7-487B-AFC9-788AAC4D0122}" type="datetimeFigureOut">
              <a:rPr lang="el-GR" smtClean="0"/>
              <a:t>5/5/2020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120836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429DC-F7D7-487B-AFC9-788AAC4D0122}" type="datetimeFigureOut">
              <a:rPr lang="el-GR" smtClean="0"/>
              <a:t>5/5/2020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309177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E429DC-F7D7-487B-AFC9-788AAC4D0122}" type="datetimeFigureOut">
              <a:rPr lang="el-GR" smtClean="0"/>
              <a:t>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1420265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E429DC-F7D7-487B-AFC9-788AAC4D0122}" type="datetimeFigureOut">
              <a:rPr lang="el-GR" smtClean="0"/>
              <a:t>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5843FA-AF32-4A4A-B310-5F30D33DCD52}" type="slidenum">
              <a:rPr lang="el-GR" smtClean="0"/>
              <a:t>‹#›</a:t>
            </a:fld>
            <a:endParaRPr lang="el-GR"/>
          </a:p>
        </p:txBody>
      </p:sp>
    </p:spTree>
    <p:extLst>
      <p:ext uri="{BB962C8B-B14F-4D97-AF65-F5344CB8AC3E}">
        <p14:creationId xmlns:p14="http://schemas.microsoft.com/office/powerpoint/2010/main" val="152385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7E429DC-F7D7-487B-AFC9-788AAC4D0122}" type="datetimeFigureOut">
              <a:rPr lang="el-GR" smtClean="0"/>
              <a:t>5/5/2020</a:t>
            </a:fld>
            <a:endParaRPr lang="el-G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35843FA-AF32-4A4A-B310-5F30D33DCD52}" type="slidenum">
              <a:rPr lang="el-GR" smtClean="0"/>
              <a:t>‹#›</a:t>
            </a:fld>
            <a:endParaRPr lang="el-GR"/>
          </a:p>
        </p:txBody>
      </p:sp>
    </p:spTree>
    <p:extLst>
      <p:ext uri="{BB962C8B-B14F-4D97-AF65-F5344CB8AC3E}">
        <p14:creationId xmlns:p14="http://schemas.microsoft.com/office/powerpoint/2010/main" val="2905434419"/>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8F235-6CB3-4187-B306-460934D4F297}"/>
              </a:ext>
            </a:extLst>
          </p:cNvPr>
          <p:cNvSpPr>
            <a:spLocks noGrp="1"/>
          </p:cNvSpPr>
          <p:nvPr>
            <p:ph type="title"/>
          </p:nvPr>
        </p:nvSpPr>
        <p:spPr/>
        <p:txBody>
          <a:bodyPr>
            <a:normAutofit/>
          </a:bodyPr>
          <a:lstStyle/>
          <a:p>
            <a:pPr algn="ctr"/>
            <a:r>
              <a:rPr lang="el-GR" sz="5400" b="1" dirty="0">
                <a:latin typeface="Calibri" panose="020F0502020204030204" pitchFamily="34" charset="0"/>
                <a:cs typeface="Calibri" panose="020F0502020204030204" pitchFamily="34" charset="0"/>
              </a:rPr>
              <a:t>Μαθηματικά Γ΄</a:t>
            </a:r>
            <a:endParaRPr lang="el-GR" sz="5400" dirty="0"/>
          </a:p>
        </p:txBody>
      </p:sp>
      <p:sp>
        <p:nvSpPr>
          <p:cNvPr id="3" name="Content Placeholder 2">
            <a:extLst>
              <a:ext uri="{FF2B5EF4-FFF2-40B4-BE49-F238E27FC236}">
                <a16:creationId xmlns:a16="http://schemas.microsoft.com/office/drawing/2014/main" id="{BB2C5F97-3072-4CC8-80D3-D8E037F83D01}"/>
              </a:ext>
            </a:extLst>
          </p:cNvPr>
          <p:cNvSpPr>
            <a:spLocks noGrp="1"/>
          </p:cNvSpPr>
          <p:nvPr>
            <p:ph idx="1"/>
          </p:nvPr>
        </p:nvSpPr>
        <p:spPr>
          <a:xfrm>
            <a:off x="1143000" y="1738648"/>
            <a:ext cx="9872871" cy="4357352"/>
          </a:xfrm>
        </p:spPr>
        <p:txBody>
          <a:bodyPr/>
          <a:lstStyle/>
          <a:p>
            <a:r>
              <a:rPr lang="el-GR" sz="2800" b="1" dirty="0">
                <a:solidFill>
                  <a:schemeClr val="tx1"/>
                </a:solidFill>
                <a:latin typeface="Calibri" panose="020F0502020204030204" pitchFamily="34" charset="0"/>
                <a:cs typeface="Calibri" panose="020F0502020204030204" pitchFamily="34" charset="0"/>
              </a:rPr>
              <a:t>Αγαπητά μου παιδιά εύχομαι να περάσατε όμορφα την εβδομάδα που πέρασε.  Αυτή την εβδομάδα θα συνεχίσουμε τις μαθηματικές μας περιπέτειες.  Ακολουθήστε  τις οδηγίες και θα θυμηθείτε τις κάθετες προσθέσεις  και θα αποκτήσετε νέες  γνώσεις.  Ξεκινάμε λοιπόν… </a:t>
            </a:r>
          </a:p>
          <a:p>
            <a:endParaRPr lang="el-GR" sz="2800" b="1" dirty="0">
              <a:solidFill>
                <a:schemeClr val="tx1"/>
              </a:solidFill>
              <a:latin typeface="Calibri" panose="020F0502020204030204" pitchFamily="34" charset="0"/>
              <a:cs typeface="Calibri" panose="020F0502020204030204" pitchFamily="34" charset="0"/>
            </a:endParaRPr>
          </a:p>
          <a:p>
            <a:endParaRPr lang="el-GR" dirty="0"/>
          </a:p>
        </p:txBody>
      </p:sp>
      <p:pic>
        <p:nvPicPr>
          <p:cNvPr id="4" name="Picture 3" descr="Φιλία στα παιδιά: Ποιες κοινωνικές δεξιότητες αναπτύσσουν μέσω του ...">
            <a:extLst>
              <a:ext uri="{FF2B5EF4-FFF2-40B4-BE49-F238E27FC236}">
                <a16:creationId xmlns:a16="http://schemas.microsoft.com/office/drawing/2014/main" id="{5614AA22-C8EA-4B4F-AA22-86D669C9A2E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412900" y="3670479"/>
            <a:ext cx="5705341" cy="2425521"/>
          </a:xfrm>
          <a:prstGeom prst="rect">
            <a:avLst/>
          </a:prstGeom>
          <a:noFill/>
          <a:ln>
            <a:noFill/>
          </a:ln>
        </p:spPr>
      </p:pic>
    </p:spTree>
    <p:extLst>
      <p:ext uri="{BB962C8B-B14F-4D97-AF65-F5344CB8AC3E}">
        <p14:creationId xmlns:p14="http://schemas.microsoft.com/office/powerpoint/2010/main" val="862369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3D3A9-CC36-4CFF-8E7D-73BA9E3FC18B}"/>
              </a:ext>
            </a:extLst>
          </p:cNvPr>
          <p:cNvSpPr>
            <a:spLocks noGrp="1"/>
          </p:cNvSpPr>
          <p:nvPr>
            <p:ph type="title"/>
          </p:nvPr>
        </p:nvSpPr>
        <p:spPr/>
        <p:txBody>
          <a:bodyPr>
            <a:normAutofit/>
          </a:bodyPr>
          <a:lstStyle/>
          <a:p>
            <a:pPr algn="ctr"/>
            <a:r>
              <a:rPr lang="el-GR" sz="8800" b="1" dirty="0">
                <a:latin typeface="Calibri" panose="020F0502020204030204" pitchFamily="34" charset="0"/>
                <a:cs typeface="Calibri" panose="020F0502020204030204" pitchFamily="34" charset="0"/>
              </a:rPr>
              <a:t>Μαθηματικά Γ΄</a:t>
            </a:r>
            <a:endParaRPr lang="el-GR" sz="8800" dirty="0"/>
          </a:p>
        </p:txBody>
      </p:sp>
      <p:sp>
        <p:nvSpPr>
          <p:cNvPr id="3" name="Content Placeholder 2">
            <a:extLst>
              <a:ext uri="{FF2B5EF4-FFF2-40B4-BE49-F238E27FC236}">
                <a16:creationId xmlns:a16="http://schemas.microsoft.com/office/drawing/2014/main" id="{C78B8468-85D2-44E7-A505-BA48A8E384A1}"/>
              </a:ext>
            </a:extLst>
          </p:cNvPr>
          <p:cNvSpPr>
            <a:spLocks noGrp="1"/>
          </p:cNvSpPr>
          <p:nvPr>
            <p:ph idx="1"/>
          </p:nvPr>
        </p:nvSpPr>
        <p:spPr/>
        <p:txBody>
          <a:bodyPr/>
          <a:lstStyle/>
          <a:p>
            <a:pPr algn="ctr"/>
            <a:r>
              <a:rPr lang="el-GR" sz="8000" b="1" dirty="0">
                <a:solidFill>
                  <a:schemeClr val="tx1"/>
                </a:solidFill>
                <a:latin typeface="Calibri" panose="020F0502020204030204" pitchFamily="34" charset="0"/>
                <a:cs typeface="Calibri" panose="020F0502020204030204" pitchFamily="34" charset="0"/>
              </a:rPr>
              <a:t>Κατακόρυφη  τριψήφια πρόσθεση</a:t>
            </a:r>
          </a:p>
          <a:p>
            <a:endParaRPr lang="el-GR" dirty="0"/>
          </a:p>
        </p:txBody>
      </p:sp>
      <p:pic>
        <p:nvPicPr>
          <p:cNvPr id="4" name="Picture 3" descr="Οι 1047 καλύτερες εικόνες του πίνακα SCHOOL CLIP ART, 2020 ...">
            <a:extLst>
              <a:ext uri="{FF2B5EF4-FFF2-40B4-BE49-F238E27FC236}">
                <a16:creationId xmlns:a16="http://schemas.microsoft.com/office/drawing/2014/main" id="{8DCB7284-B979-4B39-9C85-C7CC1A527C1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51561" y="4305299"/>
            <a:ext cx="3235615" cy="2198531"/>
          </a:xfrm>
          <a:prstGeom prst="rect">
            <a:avLst/>
          </a:prstGeom>
          <a:noFill/>
          <a:ln>
            <a:noFill/>
          </a:ln>
        </p:spPr>
      </p:pic>
    </p:spTree>
    <p:extLst>
      <p:ext uri="{BB962C8B-B14F-4D97-AF65-F5344CB8AC3E}">
        <p14:creationId xmlns:p14="http://schemas.microsoft.com/office/powerpoint/2010/main" val="237953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98C08-8E06-4EB3-BBE9-BFDD8B72A605}"/>
              </a:ext>
            </a:extLst>
          </p:cNvPr>
          <p:cNvSpPr>
            <a:spLocks noGrp="1"/>
          </p:cNvSpPr>
          <p:nvPr>
            <p:ph type="title"/>
          </p:nvPr>
        </p:nvSpPr>
        <p:spPr/>
        <p:txBody>
          <a:bodyPr/>
          <a:lstStyle/>
          <a:p>
            <a:r>
              <a:rPr lang="el-GR" b="1" u="sng" dirty="0">
                <a:solidFill>
                  <a:srgbClr val="C00000"/>
                </a:solidFill>
                <a:latin typeface="Calibri" panose="020F0502020204030204" pitchFamily="34" charset="0"/>
                <a:cs typeface="Calibri" panose="020F0502020204030204" pitchFamily="34" charset="0"/>
              </a:rPr>
              <a:t>Στις κάθετες  ( κατακόρυφες ) πράξεις ξεκινώ ΠΑΝΤΑ από τις μονάδες</a:t>
            </a:r>
            <a:endParaRPr lang="el-GR" u="sng" dirty="0"/>
          </a:p>
        </p:txBody>
      </p:sp>
      <p:sp>
        <p:nvSpPr>
          <p:cNvPr id="3" name="Text Placeholder 2">
            <a:extLst>
              <a:ext uri="{FF2B5EF4-FFF2-40B4-BE49-F238E27FC236}">
                <a16:creationId xmlns:a16="http://schemas.microsoft.com/office/drawing/2014/main" id="{157AA412-5B88-4E9B-8D5A-0CA1AE28A3EE}"/>
              </a:ext>
            </a:extLst>
          </p:cNvPr>
          <p:cNvSpPr>
            <a:spLocks noGrp="1"/>
          </p:cNvSpPr>
          <p:nvPr>
            <p:ph type="body" idx="1"/>
          </p:nvPr>
        </p:nvSpPr>
        <p:spPr>
          <a:xfrm>
            <a:off x="8229600" y="1999032"/>
            <a:ext cx="3567448" cy="2312912"/>
          </a:xfrm>
        </p:spPr>
        <p:txBody>
          <a:bodyPr>
            <a:normAutofit/>
          </a:bodyPr>
          <a:lstStyle/>
          <a:p>
            <a:r>
              <a:rPr lang="el-GR" sz="2000" dirty="0">
                <a:solidFill>
                  <a:srgbClr val="7030A0"/>
                </a:solidFill>
                <a:latin typeface="Calibri" panose="020F0502020204030204" pitchFamily="34" charset="0"/>
                <a:cs typeface="Calibri" panose="020F0502020204030204" pitchFamily="34" charset="0"/>
              </a:rPr>
              <a:t>ΠΡΟΣΟΧΗ!!!</a:t>
            </a:r>
          </a:p>
          <a:p>
            <a:r>
              <a:rPr lang="el-GR" sz="2000" dirty="0">
                <a:solidFill>
                  <a:srgbClr val="7030A0"/>
                </a:solidFill>
                <a:latin typeface="Calibri" panose="020F0502020204030204" pitchFamily="34" charset="0"/>
                <a:cs typeface="Calibri" panose="020F0502020204030204" pitchFamily="34" charset="0"/>
              </a:rPr>
              <a:t>Γράφω πάντα τις μονάδες κάτω από τις μονάδες και τις δεκάδες κάτω από τις δεκάδες</a:t>
            </a:r>
          </a:p>
        </p:txBody>
      </p:sp>
      <p:sp>
        <p:nvSpPr>
          <p:cNvPr id="4" name="Content Placeholder 3">
            <a:extLst>
              <a:ext uri="{FF2B5EF4-FFF2-40B4-BE49-F238E27FC236}">
                <a16:creationId xmlns:a16="http://schemas.microsoft.com/office/drawing/2014/main" id="{92BD333A-0C99-4494-8726-6C3B4390331D}"/>
              </a:ext>
            </a:extLst>
          </p:cNvPr>
          <p:cNvSpPr>
            <a:spLocks noGrp="1"/>
          </p:cNvSpPr>
          <p:nvPr>
            <p:ph sz="half" idx="2"/>
          </p:nvPr>
        </p:nvSpPr>
        <p:spPr>
          <a:xfrm>
            <a:off x="1143000" y="2620304"/>
            <a:ext cx="4754880" cy="3482298"/>
          </a:xfrm>
        </p:spPr>
        <p:txBody>
          <a:bodyPr/>
          <a:lstStyle/>
          <a:p>
            <a:pPr marL="45720" indent="0">
              <a:buNone/>
            </a:pPr>
            <a:r>
              <a:rPr lang="el-GR" b="1" dirty="0">
                <a:solidFill>
                  <a:schemeClr val="tx1"/>
                </a:solidFill>
              </a:rPr>
              <a:t>1.    </a:t>
            </a:r>
            <a:r>
              <a:rPr lang="el-GR" b="1" dirty="0">
                <a:solidFill>
                  <a:srgbClr val="FF0000"/>
                </a:solidFill>
                <a:latin typeface="Calibri" panose="020F0502020204030204" pitchFamily="34" charset="0"/>
                <a:cs typeface="Calibri" panose="020F0502020204030204" pitchFamily="34" charset="0"/>
              </a:rPr>
              <a:t>Μονάδες </a:t>
            </a:r>
            <a:r>
              <a:rPr lang="el-GR" b="1" dirty="0">
                <a:solidFill>
                  <a:schemeClr val="tx1"/>
                </a:solidFill>
                <a:latin typeface="Calibri" panose="020F0502020204030204" pitchFamily="34" charset="0"/>
                <a:cs typeface="Calibri" panose="020F0502020204030204" pitchFamily="34" charset="0"/>
              </a:rPr>
              <a:t>    </a:t>
            </a:r>
            <a:r>
              <a:rPr lang="el-GR" b="1" dirty="0">
                <a:solidFill>
                  <a:srgbClr val="FF0000"/>
                </a:solidFill>
                <a:latin typeface="Calibri" panose="020F0502020204030204" pitchFamily="34" charset="0"/>
                <a:cs typeface="Calibri" panose="020F0502020204030204" pitchFamily="34" charset="0"/>
              </a:rPr>
              <a:t>7</a:t>
            </a:r>
            <a:r>
              <a:rPr lang="el-GR" b="1" dirty="0">
                <a:solidFill>
                  <a:schemeClr val="tx1"/>
                </a:solidFill>
                <a:latin typeface="Calibri" panose="020F0502020204030204" pitchFamily="34" charset="0"/>
                <a:cs typeface="Calibri" panose="020F0502020204030204" pitchFamily="34" charset="0"/>
              </a:rPr>
              <a:t> + </a:t>
            </a:r>
            <a:r>
              <a:rPr lang="el-GR" b="1" dirty="0">
                <a:solidFill>
                  <a:srgbClr val="FF0000"/>
                </a:solidFill>
                <a:latin typeface="Calibri" panose="020F0502020204030204" pitchFamily="34" charset="0"/>
                <a:cs typeface="Calibri" panose="020F0502020204030204" pitchFamily="34" charset="0"/>
              </a:rPr>
              <a:t>6</a:t>
            </a:r>
            <a:r>
              <a:rPr lang="el-GR" b="1" dirty="0">
                <a:solidFill>
                  <a:schemeClr val="tx1"/>
                </a:solidFill>
                <a:latin typeface="Calibri" panose="020F0502020204030204" pitchFamily="34" charset="0"/>
                <a:cs typeface="Calibri" panose="020F0502020204030204" pitchFamily="34" charset="0"/>
              </a:rPr>
              <a:t>  = </a:t>
            </a:r>
            <a:r>
              <a:rPr lang="el-GR" b="1" dirty="0">
                <a:solidFill>
                  <a:srgbClr val="0070C0"/>
                </a:solidFill>
                <a:latin typeface="Calibri" panose="020F0502020204030204" pitchFamily="34" charset="0"/>
                <a:cs typeface="Calibri" panose="020F0502020204030204" pitchFamily="34" charset="0"/>
              </a:rPr>
              <a:t>1</a:t>
            </a:r>
            <a:r>
              <a:rPr lang="el-GR" b="1" dirty="0">
                <a:solidFill>
                  <a:srgbClr val="FF0000"/>
                </a:solidFill>
                <a:latin typeface="Calibri" panose="020F0502020204030204" pitchFamily="34" charset="0"/>
                <a:cs typeface="Calibri" panose="020F0502020204030204" pitchFamily="34" charset="0"/>
              </a:rPr>
              <a:t>3</a:t>
            </a:r>
          </a:p>
          <a:p>
            <a:pPr marL="45720" indent="0">
              <a:buNone/>
            </a:pPr>
            <a:r>
              <a:rPr lang="el-GR" b="1" dirty="0">
                <a:solidFill>
                  <a:schemeClr val="tx1"/>
                </a:solidFill>
                <a:latin typeface="Calibri" panose="020F0502020204030204" pitchFamily="34" charset="0"/>
                <a:cs typeface="Calibri" panose="020F0502020204030204" pitchFamily="34" charset="0"/>
              </a:rPr>
              <a:t>Γράφω τις </a:t>
            </a:r>
            <a:r>
              <a:rPr lang="el-GR" b="1" dirty="0">
                <a:solidFill>
                  <a:srgbClr val="FF0000"/>
                </a:solidFill>
                <a:latin typeface="Calibri" panose="020F0502020204030204" pitchFamily="34" charset="0"/>
                <a:cs typeface="Calibri" panose="020F0502020204030204" pitchFamily="34" charset="0"/>
              </a:rPr>
              <a:t>3</a:t>
            </a:r>
            <a:r>
              <a:rPr lang="el-GR" b="1" dirty="0">
                <a:solidFill>
                  <a:schemeClr val="tx1"/>
                </a:solidFill>
                <a:latin typeface="Calibri" panose="020F0502020204030204" pitchFamily="34" charset="0"/>
                <a:cs typeface="Calibri" panose="020F0502020204030204" pitchFamily="34" charset="0"/>
              </a:rPr>
              <a:t> μονάδες κάτω από τις μονάδες. Τις άλλες 10 μονάδες τις κάνω μια δεκάδα και τη βάζω πάνω από τις δεκάδες.</a:t>
            </a:r>
          </a:p>
          <a:p>
            <a:pPr marL="45720" indent="0">
              <a:buNone/>
            </a:pPr>
            <a:r>
              <a:rPr lang="el-GR" b="1" dirty="0">
                <a:solidFill>
                  <a:schemeClr val="tx1"/>
                </a:solidFill>
                <a:latin typeface="Calibri" panose="020F0502020204030204" pitchFamily="34" charset="0"/>
                <a:cs typeface="Calibri" panose="020F0502020204030204" pitchFamily="34" charset="0"/>
              </a:rPr>
              <a:t>2.      </a:t>
            </a:r>
            <a:r>
              <a:rPr lang="el-GR" b="1" dirty="0">
                <a:solidFill>
                  <a:srgbClr val="0070C0"/>
                </a:solidFill>
                <a:latin typeface="Calibri" panose="020F0502020204030204" pitchFamily="34" charset="0"/>
                <a:cs typeface="Calibri" panose="020F0502020204030204" pitchFamily="34" charset="0"/>
              </a:rPr>
              <a:t>Δεκάδες</a:t>
            </a:r>
            <a:r>
              <a:rPr lang="el-GR" b="1" dirty="0">
                <a:solidFill>
                  <a:schemeClr val="tx1"/>
                </a:solidFill>
                <a:latin typeface="Calibri" panose="020F0502020204030204" pitchFamily="34" charset="0"/>
                <a:cs typeface="Calibri" panose="020F0502020204030204" pitchFamily="34" charset="0"/>
              </a:rPr>
              <a:t> :   </a:t>
            </a:r>
            <a:r>
              <a:rPr lang="el-GR" b="1" dirty="0">
                <a:solidFill>
                  <a:srgbClr val="0070C0"/>
                </a:solidFill>
                <a:latin typeface="Calibri" panose="020F0502020204030204" pitchFamily="34" charset="0"/>
                <a:cs typeface="Calibri" panose="020F0502020204030204" pitchFamily="34" charset="0"/>
              </a:rPr>
              <a:t>1 </a:t>
            </a:r>
            <a:r>
              <a:rPr lang="el-GR" b="1" dirty="0">
                <a:solidFill>
                  <a:schemeClr val="tx1"/>
                </a:solidFill>
                <a:latin typeface="Calibri" panose="020F0502020204030204" pitchFamily="34" charset="0"/>
                <a:cs typeface="Calibri" panose="020F0502020204030204" pitchFamily="34" charset="0"/>
              </a:rPr>
              <a:t>+</a:t>
            </a:r>
            <a:r>
              <a:rPr lang="el-GR" b="1" dirty="0">
                <a:solidFill>
                  <a:srgbClr val="0070C0"/>
                </a:solidFill>
                <a:latin typeface="Calibri" panose="020F0502020204030204" pitchFamily="34" charset="0"/>
                <a:cs typeface="Calibri" panose="020F0502020204030204" pitchFamily="34" charset="0"/>
              </a:rPr>
              <a:t>5 </a:t>
            </a:r>
            <a:r>
              <a:rPr lang="el-GR" b="1" dirty="0">
                <a:solidFill>
                  <a:schemeClr val="tx1"/>
                </a:solidFill>
                <a:latin typeface="Calibri" panose="020F0502020204030204" pitchFamily="34" charset="0"/>
                <a:cs typeface="Calibri" panose="020F0502020204030204" pitchFamily="34" charset="0"/>
              </a:rPr>
              <a:t>+</a:t>
            </a:r>
            <a:r>
              <a:rPr lang="el-GR" b="1" dirty="0">
                <a:solidFill>
                  <a:srgbClr val="0070C0"/>
                </a:solidFill>
                <a:latin typeface="Calibri" panose="020F0502020204030204" pitchFamily="34" charset="0"/>
                <a:cs typeface="Calibri" panose="020F0502020204030204" pitchFamily="34" charset="0"/>
              </a:rPr>
              <a:t>3</a:t>
            </a:r>
            <a:r>
              <a:rPr lang="el-GR" b="1" dirty="0">
                <a:solidFill>
                  <a:schemeClr val="tx1"/>
                </a:solidFill>
                <a:latin typeface="Calibri" panose="020F0502020204030204" pitchFamily="34" charset="0"/>
                <a:cs typeface="Calibri" panose="020F0502020204030204" pitchFamily="34" charset="0"/>
              </a:rPr>
              <a:t> =</a:t>
            </a:r>
            <a:r>
              <a:rPr lang="el-GR" b="1" dirty="0">
                <a:solidFill>
                  <a:srgbClr val="0070C0"/>
                </a:solidFill>
                <a:latin typeface="Calibri" panose="020F0502020204030204" pitchFamily="34" charset="0"/>
                <a:cs typeface="Calibri" panose="020F0502020204030204" pitchFamily="34" charset="0"/>
              </a:rPr>
              <a:t> 9</a:t>
            </a:r>
          </a:p>
          <a:p>
            <a:endParaRPr lang="el-GR" dirty="0"/>
          </a:p>
        </p:txBody>
      </p:sp>
      <p:sp>
        <p:nvSpPr>
          <p:cNvPr id="5" name="Text Placeholder 4">
            <a:extLst>
              <a:ext uri="{FF2B5EF4-FFF2-40B4-BE49-F238E27FC236}">
                <a16:creationId xmlns:a16="http://schemas.microsoft.com/office/drawing/2014/main" id="{18F6F145-1F70-4180-A516-D9525057DE3F}"/>
              </a:ext>
            </a:extLst>
          </p:cNvPr>
          <p:cNvSpPr>
            <a:spLocks noGrp="1"/>
          </p:cNvSpPr>
          <p:nvPr>
            <p:ph type="body" sz="quarter" idx="3"/>
          </p:nvPr>
        </p:nvSpPr>
        <p:spPr/>
        <p:txBody>
          <a:bodyPr/>
          <a:lstStyle/>
          <a:p>
            <a:r>
              <a:rPr lang="el-GR" dirty="0">
                <a:solidFill>
                  <a:srgbClr val="0070C0"/>
                </a:solidFill>
              </a:rPr>
              <a:t> Δ</a:t>
            </a:r>
            <a:r>
              <a:rPr lang="el-GR" dirty="0"/>
              <a:t>      </a:t>
            </a:r>
            <a:r>
              <a:rPr lang="el-GR" dirty="0">
                <a:solidFill>
                  <a:srgbClr val="FF0000"/>
                </a:solidFill>
              </a:rPr>
              <a:t>Μ</a:t>
            </a:r>
          </a:p>
        </p:txBody>
      </p:sp>
      <p:sp>
        <p:nvSpPr>
          <p:cNvPr id="6" name="Content Placeholder 5">
            <a:extLst>
              <a:ext uri="{FF2B5EF4-FFF2-40B4-BE49-F238E27FC236}">
                <a16:creationId xmlns:a16="http://schemas.microsoft.com/office/drawing/2014/main" id="{3A59F063-0496-420E-BEE2-DF2DD43A5CDB}"/>
              </a:ext>
            </a:extLst>
          </p:cNvPr>
          <p:cNvSpPr>
            <a:spLocks noGrp="1"/>
          </p:cNvSpPr>
          <p:nvPr>
            <p:ph sz="quarter" idx="4"/>
          </p:nvPr>
        </p:nvSpPr>
        <p:spPr>
          <a:xfrm>
            <a:off x="6269173" y="2719322"/>
            <a:ext cx="4749347" cy="3383280"/>
          </a:xfrm>
        </p:spPr>
        <p:txBody>
          <a:bodyPr>
            <a:normAutofit/>
          </a:bodyPr>
          <a:lstStyle/>
          <a:p>
            <a:pPr marL="45720" indent="0">
              <a:buNone/>
            </a:pPr>
            <a:r>
              <a:rPr lang="el-GR" sz="2800" b="1" dirty="0">
                <a:solidFill>
                  <a:schemeClr val="tx1"/>
                </a:solidFill>
                <a:latin typeface="Calibri" panose="020F0502020204030204" pitchFamily="34" charset="0"/>
                <a:cs typeface="Calibri" panose="020F0502020204030204" pitchFamily="34" charset="0"/>
              </a:rPr>
              <a:t> </a:t>
            </a:r>
            <a:r>
              <a:rPr lang="el-GR" sz="2800" b="1" dirty="0">
                <a:solidFill>
                  <a:srgbClr val="0070C0"/>
                </a:solidFill>
                <a:latin typeface="Calibri" panose="020F0502020204030204" pitchFamily="34" charset="0"/>
                <a:cs typeface="Calibri" panose="020F0502020204030204" pitchFamily="34" charset="0"/>
              </a:rPr>
              <a:t>1</a:t>
            </a:r>
          </a:p>
          <a:p>
            <a:pPr marL="45720" indent="0">
              <a:buNone/>
            </a:pPr>
            <a:r>
              <a:rPr lang="el-GR" sz="2800" b="1" dirty="0">
                <a:solidFill>
                  <a:srgbClr val="0070C0"/>
                </a:solidFill>
                <a:latin typeface="Calibri" panose="020F0502020204030204" pitchFamily="34" charset="0"/>
                <a:cs typeface="Calibri" panose="020F0502020204030204" pitchFamily="34" charset="0"/>
              </a:rPr>
              <a:t> 5   </a:t>
            </a:r>
            <a:r>
              <a:rPr lang="el-GR" sz="2800" b="1" dirty="0">
                <a:solidFill>
                  <a:srgbClr val="FF0000"/>
                </a:solidFill>
                <a:latin typeface="Calibri" panose="020F0502020204030204" pitchFamily="34" charset="0"/>
                <a:cs typeface="Calibri" panose="020F0502020204030204" pitchFamily="34" charset="0"/>
              </a:rPr>
              <a:t>7 </a:t>
            </a:r>
          </a:p>
          <a:p>
            <a:pPr marL="45720" indent="0">
              <a:buNone/>
            </a:pPr>
            <a:r>
              <a:rPr lang="el-GR" sz="2800" b="1" dirty="0">
                <a:solidFill>
                  <a:schemeClr val="tx1"/>
                </a:solidFill>
                <a:latin typeface="Calibri" panose="020F0502020204030204" pitchFamily="34" charset="0"/>
                <a:cs typeface="Calibri" panose="020F0502020204030204" pitchFamily="34" charset="0"/>
              </a:rPr>
              <a:t> </a:t>
            </a:r>
            <a:r>
              <a:rPr lang="el-GR" sz="2800" b="1" dirty="0">
                <a:solidFill>
                  <a:srgbClr val="0070C0"/>
                </a:solidFill>
                <a:latin typeface="Calibri" panose="020F0502020204030204" pitchFamily="34" charset="0"/>
                <a:cs typeface="Calibri" panose="020F0502020204030204" pitchFamily="34" charset="0"/>
              </a:rPr>
              <a:t>3   </a:t>
            </a:r>
            <a:r>
              <a:rPr lang="el-GR" sz="2800" b="1" dirty="0">
                <a:solidFill>
                  <a:srgbClr val="FF0000"/>
                </a:solidFill>
                <a:latin typeface="Calibri" panose="020F0502020204030204" pitchFamily="34" charset="0"/>
                <a:cs typeface="Calibri" panose="020F0502020204030204" pitchFamily="34" charset="0"/>
              </a:rPr>
              <a:t>6</a:t>
            </a:r>
            <a:r>
              <a:rPr lang="el-GR" sz="2800" b="1" dirty="0">
                <a:solidFill>
                  <a:schemeClr val="tx1"/>
                </a:solidFill>
                <a:latin typeface="Calibri" panose="020F0502020204030204" pitchFamily="34" charset="0"/>
                <a:cs typeface="Calibri" panose="020F0502020204030204" pitchFamily="34" charset="0"/>
              </a:rPr>
              <a:t> +</a:t>
            </a:r>
          </a:p>
          <a:p>
            <a:pPr marL="45720" indent="0">
              <a:buNone/>
            </a:pPr>
            <a:r>
              <a:rPr lang="el-GR" sz="800" b="1" dirty="0">
                <a:solidFill>
                  <a:schemeClr val="tx1"/>
                </a:solidFill>
                <a:latin typeface="Calibri" panose="020F0502020204030204" pitchFamily="34" charset="0"/>
                <a:cs typeface="Calibri" panose="020F0502020204030204" pitchFamily="34" charset="0"/>
              </a:rPr>
              <a:t>       ---------------------------------------------</a:t>
            </a:r>
          </a:p>
          <a:p>
            <a:pPr marL="45720" indent="0">
              <a:buNone/>
            </a:pPr>
            <a:r>
              <a:rPr lang="el-GR" sz="2800" b="1" dirty="0">
                <a:solidFill>
                  <a:schemeClr val="tx1"/>
                </a:solidFill>
                <a:latin typeface="Calibri" panose="020F0502020204030204" pitchFamily="34" charset="0"/>
                <a:cs typeface="Calibri" panose="020F0502020204030204" pitchFamily="34" charset="0"/>
              </a:rPr>
              <a:t>  </a:t>
            </a:r>
            <a:r>
              <a:rPr lang="el-GR" sz="2800" b="1" dirty="0">
                <a:solidFill>
                  <a:srgbClr val="0070C0"/>
                </a:solidFill>
                <a:latin typeface="Calibri" panose="020F0502020204030204" pitchFamily="34" charset="0"/>
                <a:cs typeface="Calibri" panose="020F0502020204030204" pitchFamily="34" charset="0"/>
              </a:rPr>
              <a:t>9   </a:t>
            </a:r>
            <a:r>
              <a:rPr lang="el-GR" sz="2800" b="1" dirty="0">
                <a:solidFill>
                  <a:srgbClr val="FF0000"/>
                </a:solidFill>
                <a:latin typeface="Calibri" panose="020F0502020204030204" pitchFamily="34" charset="0"/>
                <a:cs typeface="Calibri" panose="020F0502020204030204" pitchFamily="34" charset="0"/>
              </a:rPr>
              <a:t>3 </a:t>
            </a:r>
            <a:r>
              <a:rPr lang="el-GR" sz="2800" b="1" dirty="0">
                <a:solidFill>
                  <a:schemeClr val="tx1"/>
                </a:solidFill>
                <a:latin typeface="Calibri" panose="020F0502020204030204" pitchFamily="34" charset="0"/>
                <a:cs typeface="Calibri" panose="020F0502020204030204" pitchFamily="34" charset="0"/>
              </a:rPr>
              <a:t>     </a:t>
            </a:r>
            <a:r>
              <a:rPr lang="el-GR" sz="800" b="1"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8339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A417F-CF38-4238-8D79-A17445732CCC}"/>
              </a:ext>
            </a:extLst>
          </p:cNvPr>
          <p:cNvSpPr>
            <a:spLocks noGrp="1"/>
          </p:cNvSpPr>
          <p:nvPr>
            <p:ph type="title"/>
          </p:nvPr>
        </p:nvSpPr>
        <p:spPr/>
        <p:txBody>
          <a:bodyPr/>
          <a:lstStyle/>
          <a:p>
            <a:r>
              <a:rPr lang="el-GR" b="1" dirty="0">
                <a:solidFill>
                  <a:srgbClr val="C00000"/>
                </a:solidFill>
              </a:rPr>
              <a:t>Κάνω τις πιο κάτω πράξεις:</a:t>
            </a:r>
          </a:p>
        </p:txBody>
      </p:sp>
      <p:sp>
        <p:nvSpPr>
          <p:cNvPr id="3" name="Content Placeholder 2">
            <a:extLst>
              <a:ext uri="{FF2B5EF4-FFF2-40B4-BE49-F238E27FC236}">
                <a16:creationId xmlns:a16="http://schemas.microsoft.com/office/drawing/2014/main" id="{D6E3BC60-97E7-4084-8277-C096D2496B89}"/>
              </a:ext>
            </a:extLst>
          </p:cNvPr>
          <p:cNvSpPr>
            <a:spLocks noGrp="1"/>
          </p:cNvSpPr>
          <p:nvPr>
            <p:ph idx="1"/>
          </p:nvPr>
        </p:nvSpPr>
        <p:spPr/>
        <p:txBody>
          <a:bodyPr/>
          <a:lstStyle/>
          <a:p>
            <a:pPr marL="45720" indent="0">
              <a:buNone/>
            </a:pPr>
            <a:r>
              <a:rPr lang="el-GR" b="1" dirty="0">
                <a:solidFill>
                  <a:schemeClr val="tx1"/>
                </a:solidFill>
                <a:latin typeface="Calibri" panose="020F0502020204030204" pitchFamily="34" charset="0"/>
                <a:cs typeface="Calibri" panose="020F0502020204030204" pitchFamily="34" charset="0"/>
              </a:rPr>
              <a:t>  2 5                           6 4                          2 8                               4 9</a:t>
            </a:r>
          </a:p>
          <a:p>
            <a:pPr marL="45720" indent="0">
              <a:buNone/>
            </a:pPr>
            <a:r>
              <a:rPr lang="el-GR" b="1" dirty="0">
                <a:solidFill>
                  <a:schemeClr val="tx1"/>
                </a:solidFill>
                <a:latin typeface="Calibri" panose="020F0502020204030204" pitchFamily="34" charset="0"/>
                <a:cs typeface="Calibri" panose="020F0502020204030204" pitchFamily="34" charset="0"/>
              </a:rPr>
              <a:t>  3 7 +                        2 6 +                       5 8 +                            4 7 +</a:t>
            </a:r>
          </a:p>
          <a:p>
            <a:pPr marL="45720" indent="0">
              <a:buNone/>
            </a:pPr>
            <a:r>
              <a:rPr lang="el-GR" b="1" dirty="0">
                <a:solidFill>
                  <a:schemeClr val="tx1"/>
                </a:solidFill>
                <a:latin typeface="Calibri" panose="020F0502020204030204" pitchFamily="34" charset="0"/>
                <a:cs typeface="Calibri" panose="020F0502020204030204" pitchFamily="34" charset="0"/>
              </a:rPr>
              <a:t>_____                        ____                      _____                        ______</a:t>
            </a:r>
          </a:p>
          <a:p>
            <a:endParaRPr lang="el-GR" b="1" dirty="0">
              <a:solidFill>
                <a:schemeClr val="tx1"/>
              </a:solidFill>
              <a:latin typeface="Calibri" panose="020F0502020204030204" pitchFamily="34" charset="0"/>
              <a:cs typeface="Calibri" panose="020F0502020204030204" pitchFamily="34" charset="0"/>
            </a:endParaRPr>
          </a:p>
          <a:p>
            <a:endParaRPr lang="el-GR" b="1" dirty="0">
              <a:solidFill>
                <a:schemeClr val="tx1"/>
              </a:solidFill>
              <a:latin typeface="Calibri" panose="020F0502020204030204" pitchFamily="34" charset="0"/>
              <a:cs typeface="Calibri" panose="020F0502020204030204" pitchFamily="34" charset="0"/>
            </a:endParaRPr>
          </a:p>
          <a:p>
            <a:pPr marL="45720" indent="0">
              <a:buNone/>
            </a:pPr>
            <a:r>
              <a:rPr lang="el-GR" b="1" dirty="0">
                <a:solidFill>
                  <a:schemeClr val="tx1"/>
                </a:solidFill>
                <a:latin typeface="Calibri" panose="020F0502020204030204" pitchFamily="34" charset="0"/>
                <a:cs typeface="Calibri" panose="020F0502020204030204" pitchFamily="34" charset="0"/>
              </a:rPr>
              <a:t>1 6                             6 1                           5 9                                 7 2</a:t>
            </a:r>
          </a:p>
          <a:p>
            <a:pPr marL="45720" indent="0">
              <a:buNone/>
            </a:pPr>
            <a:r>
              <a:rPr lang="el-GR" b="1" dirty="0">
                <a:solidFill>
                  <a:schemeClr val="tx1"/>
                </a:solidFill>
                <a:latin typeface="Calibri" panose="020F0502020204030204" pitchFamily="34" charset="0"/>
                <a:cs typeface="Calibri" panose="020F0502020204030204" pitchFamily="34" charset="0"/>
              </a:rPr>
              <a:t>6 8 +                          2 9 +                        3 5 +                             1 8 +</a:t>
            </a:r>
          </a:p>
          <a:p>
            <a:pPr marL="45720" indent="0">
              <a:buNone/>
            </a:pPr>
            <a:r>
              <a:rPr lang="el-GR" b="1" dirty="0">
                <a:solidFill>
                  <a:schemeClr val="tx1"/>
                </a:solidFill>
                <a:latin typeface="Calibri" panose="020F0502020204030204" pitchFamily="34" charset="0"/>
                <a:cs typeface="Calibri" panose="020F0502020204030204" pitchFamily="34" charset="0"/>
              </a:rPr>
              <a:t>___                          _____                     ______                            _____</a:t>
            </a:r>
          </a:p>
        </p:txBody>
      </p:sp>
      <p:pic>
        <p:nvPicPr>
          <p:cNvPr id="4" name="Picture 3" descr="Fish Clip Art Free Downloads Clipart - Free Clipart | Free clip ...">
            <a:extLst>
              <a:ext uri="{FF2B5EF4-FFF2-40B4-BE49-F238E27FC236}">
                <a16:creationId xmlns:a16="http://schemas.microsoft.com/office/drawing/2014/main" id="{3515A533-E649-4DC1-8475-CE9B9293D2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6879" y="2518893"/>
            <a:ext cx="2640169" cy="2373148"/>
          </a:xfrm>
          <a:prstGeom prst="rect">
            <a:avLst/>
          </a:prstGeom>
          <a:noFill/>
          <a:ln>
            <a:noFill/>
          </a:ln>
        </p:spPr>
      </p:pic>
    </p:spTree>
    <p:extLst>
      <p:ext uri="{BB962C8B-B14F-4D97-AF65-F5344CB8AC3E}">
        <p14:creationId xmlns:p14="http://schemas.microsoft.com/office/powerpoint/2010/main" val="3341717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2502A-CC01-4096-B7D3-250469531A40}"/>
              </a:ext>
            </a:extLst>
          </p:cNvPr>
          <p:cNvSpPr>
            <a:spLocks noGrp="1"/>
          </p:cNvSpPr>
          <p:nvPr>
            <p:ph type="title"/>
          </p:nvPr>
        </p:nvSpPr>
        <p:spPr>
          <a:xfrm>
            <a:off x="1173480" y="701038"/>
            <a:ext cx="10572052" cy="908821"/>
          </a:xfrm>
        </p:spPr>
        <p:txBody>
          <a:bodyPr>
            <a:normAutofit fontScale="90000"/>
          </a:bodyPr>
          <a:lstStyle/>
          <a:p>
            <a:pPr algn="ctr"/>
            <a:r>
              <a:rPr lang="el-GR" b="1" u="sng" dirty="0">
                <a:solidFill>
                  <a:srgbClr val="C00000"/>
                </a:solidFill>
              </a:rPr>
              <a:t>Με παρόμοιο τρόπο κάνουμε και την πρόσθεση τριψήφιων αριθμών !!!</a:t>
            </a:r>
            <a:endParaRPr lang="el-GR" u="sng" dirty="0"/>
          </a:p>
        </p:txBody>
      </p:sp>
      <p:sp>
        <p:nvSpPr>
          <p:cNvPr id="3" name="Content Placeholder 2">
            <a:extLst>
              <a:ext uri="{FF2B5EF4-FFF2-40B4-BE49-F238E27FC236}">
                <a16:creationId xmlns:a16="http://schemas.microsoft.com/office/drawing/2014/main" id="{5EBA95BA-9398-490E-B423-3486F3E45E74}"/>
              </a:ext>
            </a:extLst>
          </p:cNvPr>
          <p:cNvSpPr>
            <a:spLocks noGrp="1"/>
          </p:cNvSpPr>
          <p:nvPr>
            <p:ph sz="half" idx="1"/>
          </p:nvPr>
        </p:nvSpPr>
        <p:spPr>
          <a:xfrm>
            <a:off x="1143000" y="2057398"/>
            <a:ext cx="4754880" cy="4343401"/>
          </a:xfrm>
        </p:spPr>
        <p:txBody>
          <a:bodyPr>
            <a:normAutofit fontScale="92500" lnSpcReduction="10000"/>
          </a:bodyPr>
          <a:lstStyle/>
          <a:p>
            <a:r>
              <a:rPr lang="el-GR" sz="1900" b="1" u="sng" dirty="0">
                <a:solidFill>
                  <a:schemeClr val="tx1"/>
                </a:solidFill>
                <a:latin typeface="Calibri" panose="020F0502020204030204" pitchFamily="34" charset="0"/>
                <a:cs typeface="Calibri" panose="020F0502020204030204" pitchFamily="34" charset="0"/>
              </a:rPr>
              <a:t>Να θυμάστε ότι:</a:t>
            </a:r>
            <a:endParaRPr lang="el-GR" sz="1900" b="1" dirty="0">
              <a:solidFill>
                <a:schemeClr val="tx1"/>
              </a:solidFill>
              <a:latin typeface="Calibri" panose="020F0502020204030204" pitchFamily="34" charset="0"/>
              <a:cs typeface="Calibri" panose="020F0502020204030204" pitchFamily="34" charset="0"/>
            </a:endParaRPr>
          </a:p>
          <a:p>
            <a:pPr marL="45720" indent="0">
              <a:buNone/>
            </a:pPr>
            <a:r>
              <a:rPr lang="el-GR" sz="1900" b="1" dirty="0">
                <a:solidFill>
                  <a:schemeClr val="tx1"/>
                </a:solidFill>
                <a:latin typeface="Calibri" panose="020F0502020204030204" pitchFamily="34" charset="0"/>
                <a:cs typeface="Calibri" panose="020F0502020204030204" pitchFamily="34" charset="0"/>
              </a:rPr>
              <a:t> 10 μονάδες ισούνται με 1 δεκάδα!!!</a:t>
            </a:r>
          </a:p>
          <a:p>
            <a:pPr marL="45720" indent="0">
              <a:buNone/>
            </a:pPr>
            <a:r>
              <a:rPr lang="el-GR" sz="1900" b="1" dirty="0">
                <a:solidFill>
                  <a:schemeClr val="tx1"/>
                </a:solidFill>
                <a:latin typeface="Calibri" panose="020F0502020204030204" pitchFamily="34" charset="0"/>
                <a:cs typeface="Calibri" panose="020F0502020204030204" pitchFamily="34" charset="0"/>
              </a:rPr>
              <a:t> 10 δεκάδες ισούνται με 1 εκατοντάδα!!!</a:t>
            </a:r>
          </a:p>
          <a:p>
            <a:pPr marL="45720" indent="0">
              <a:buNone/>
            </a:pPr>
            <a:endParaRPr lang="el-GR" sz="2000" b="1" dirty="0">
              <a:solidFill>
                <a:srgbClr val="00B050"/>
              </a:solidFill>
              <a:latin typeface="Calibri" panose="020F0502020204030204" pitchFamily="34" charset="0"/>
              <a:cs typeface="Calibri" panose="020F0502020204030204" pitchFamily="34" charset="0"/>
            </a:endParaRPr>
          </a:p>
          <a:p>
            <a:pPr marL="45720" indent="0">
              <a:buNone/>
            </a:pPr>
            <a:r>
              <a:rPr lang="el-GR" sz="2600" b="1" dirty="0">
                <a:solidFill>
                  <a:srgbClr val="00B050"/>
                </a:solidFill>
                <a:latin typeface="Calibri" panose="020F0502020204030204" pitchFamily="34" charset="0"/>
                <a:cs typeface="Calibri" panose="020F0502020204030204" pitchFamily="34" charset="0"/>
              </a:rPr>
              <a:t>Ε  </a:t>
            </a:r>
            <a:r>
              <a:rPr lang="el-GR" sz="2600" b="1" dirty="0">
                <a:solidFill>
                  <a:srgbClr val="0070C0"/>
                </a:solidFill>
                <a:latin typeface="Calibri" panose="020F0502020204030204" pitchFamily="34" charset="0"/>
                <a:cs typeface="Calibri" panose="020F0502020204030204" pitchFamily="34" charset="0"/>
              </a:rPr>
              <a:t>Δ</a:t>
            </a:r>
            <a:r>
              <a:rPr lang="el-GR" sz="2600" b="1" dirty="0">
                <a:solidFill>
                  <a:srgbClr val="00B050"/>
                </a:solidFill>
                <a:latin typeface="Calibri" panose="020F0502020204030204" pitchFamily="34" charset="0"/>
                <a:cs typeface="Calibri" panose="020F0502020204030204" pitchFamily="34" charset="0"/>
              </a:rPr>
              <a:t>  </a:t>
            </a:r>
            <a:r>
              <a:rPr lang="el-GR" sz="2600" b="1" dirty="0">
                <a:solidFill>
                  <a:srgbClr val="FF0000"/>
                </a:solidFill>
                <a:latin typeface="Calibri" panose="020F0502020204030204" pitchFamily="34" charset="0"/>
                <a:cs typeface="Calibri" panose="020F0502020204030204" pitchFamily="34" charset="0"/>
              </a:rPr>
              <a:t>Μ</a:t>
            </a:r>
          </a:p>
          <a:p>
            <a:pPr marL="45720" indent="0">
              <a:buNone/>
            </a:pPr>
            <a:r>
              <a:rPr lang="el-GR" b="1" dirty="0">
                <a:solidFill>
                  <a:srgbClr val="00B050"/>
                </a:solidFill>
                <a:latin typeface="Calibri" panose="020F0502020204030204" pitchFamily="34" charset="0"/>
                <a:cs typeface="Calibri" panose="020F0502020204030204" pitchFamily="34" charset="0"/>
              </a:rPr>
              <a:t>1  </a:t>
            </a:r>
            <a:r>
              <a:rPr lang="en-US" b="1" dirty="0">
                <a:solidFill>
                  <a:srgbClr val="00B050"/>
                </a:solidFill>
                <a:latin typeface="Calibri" panose="020F0502020204030204" pitchFamily="34" charset="0"/>
                <a:cs typeface="Calibri" panose="020F0502020204030204" pitchFamily="34" charset="0"/>
              </a:rPr>
              <a:t> </a:t>
            </a:r>
            <a:r>
              <a:rPr lang="el-GR" b="1" dirty="0">
                <a:solidFill>
                  <a:srgbClr val="0070C0"/>
                </a:solidFill>
                <a:latin typeface="Calibri" panose="020F0502020204030204" pitchFamily="34" charset="0"/>
                <a:cs typeface="Calibri" panose="020F0502020204030204" pitchFamily="34" charset="0"/>
              </a:rPr>
              <a:t>1 </a:t>
            </a:r>
          </a:p>
          <a:p>
            <a:pPr marL="45720" indent="0">
              <a:buNone/>
            </a:pPr>
            <a:r>
              <a:rPr lang="el-GR" sz="2600" b="1" dirty="0">
                <a:solidFill>
                  <a:srgbClr val="00B050"/>
                </a:solidFill>
                <a:latin typeface="Calibri" panose="020F0502020204030204" pitchFamily="34" charset="0"/>
                <a:cs typeface="Calibri" panose="020F0502020204030204" pitchFamily="34" charset="0"/>
              </a:rPr>
              <a:t>3  </a:t>
            </a:r>
            <a:r>
              <a:rPr lang="el-GR" sz="2600" b="1" dirty="0">
                <a:solidFill>
                  <a:srgbClr val="0070C0"/>
                </a:solidFill>
                <a:latin typeface="Calibri" panose="020F0502020204030204" pitchFamily="34" charset="0"/>
                <a:cs typeface="Calibri" panose="020F0502020204030204" pitchFamily="34" charset="0"/>
              </a:rPr>
              <a:t>5</a:t>
            </a:r>
            <a:r>
              <a:rPr lang="el-GR" sz="2600" b="1" dirty="0">
                <a:solidFill>
                  <a:srgbClr val="00B050"/>
                </a:solidFill>
                <a:latin typeface="Calibri" panose="020F0502020204030204" pitchFamily="34" charset="0"/>
                <a:cs typeface="Calibri" panose="020F0502020204030204" pitchFamily="34" charset="0"/>
              </a:rPr>
              <a:t>  </a:t>
            </a:r>
            <a:r>
              <a:rPr lang="el-GR" sz="2600" b="1" dirty="0">
                <a:solidFill>
                  <a:srgbClr val="FF0000"/>
                </a:solidFill>
                <a:latin typeface="Calibri" panose="020F0502020204030204" pitchFamily="34" charset="0"/>
                <a:cs typeface="Calibri" panose="020F0502020204030204" pitchFamily="34" charset="0"/>
              </a:rPr>
              <a:t>6</a:t>
            </a:r>
          </a:p>
          <a:p>
            <a:pPr marL="45720" indent="0">
              <a:buNone/>
            </a:pPr>
            <a:r>
              <a:rPr lang="el-GR" sz="2600" b="1" dirty="0">
                <a:solidFill>
                  <a:srgbClr val="00B050"/>
                </a:solidFill>
                <a:latin typeface="Calibri" panose="020F0502020204030204" pitchFamily="34" charset="0"/>
                <a:cs typeface="Calibri" panose="020F0502020204030204" pitchFamily="34" charset="0"/>
              </a:rPr>
              <a:t>4</a:t>
            </a:r>
            <a:r>
              <a:rPr lang="el-GR" sz="2600" b="1" dirty="0">
                <a:latin typeface="Calibri" panose="020F0502020204030204" pitchFamily="34" charset="0"/>
                <a:cs typeface="Calibri" panose="020F0502020204030204" pitchFamily="34" charset="0"/>
              </a:rPr>
              <a:t>  </a:t>
            </a:r>
            <a:r>
              <a:rPr lang="el-GR" sz="2600" b="1" dirty="0">
                <a:solidFill>
                  <a:srgbClr val="0070C0"/>
                </a:solidFill>
                <a:latin typeface="Calibri" panose="020F0502020204030204" pitchFamily="34" charset="0"/>
                <a:cs typeface="Calibri" panose="020F0502020204030204" pitchFamily="34" charset="0"/>
              </a:rPr>
              <a:t>7</a:t>
            </a:r>
            <a:r>
              <a:rPr lang="el-GR" sz="2600" b="1" dirty="0">
                <a:latin typeface="Calibri" panose="020F0502020204030204" pitchFamily="34" charset="0"/>
                <a:cs typeface="Calibri" panose="020F0502020204030204" pitchFamily="34" charset="0"/>
              </a:rPr>
              <a:t>  </a:t>
            </a:r>
            <a:r>
              <a:rPr lang="el-GR" sz="2600" b="1" dirty="0">
                <a:solidFill>
                  <a:srgbClr val="FF0000"/>
                </a:solidFill>
                <a:latin typeface="Calibri" panose="020F0502020204030204" pitchFamily="34" charset="0"/>
                <a:cs typeface="Calibri" panose="020F0502020204030204" pitchFamily="34" charset="0"/>
              </a:rPr>
              <a:t>8 </a:t>
            </a:r>
            <a:r>
              <a:rPr lang="el-GR" sz="2600" b="1" dirty="0">
                <a:solidFill>
                  <a:schemeClr val="tx1"/>
                </a:solidFill>
                <a:latin typeface="Calibri" panose="020F0502020204030204" pitchFamily="34" charset="0"/>
                <a:cs typeface="Calibri" panose="020F0502020204030204" pitchFamily="34" charset="0"/>
              </a:rPr>
              <a:t>+</a:t>
            </a:r>
          </a:p>
          <a:p>
            <a:pPr marL="45720" indent="0">
              <a:buNone/>
            </a:pPr>
            <a:r>
              <a:rPr lang="el-GR" sz="2600" b="1" dirty="0">
                <a:solidFill>
                  <a:schemeClr val="tx1"/>
                </a:solidFill>
                <a:latin typeface="Calibri" panose="020F0502020204030204" pitchFamily="34" charset="0"/>
                <a:cs typeface="Calibri" panose="020F0502020204030204" pitchFamily="34" charset="0"/>
              </a:rPr>
              <a:t>________</a:t>
            </a:r>
          </a:p>
          <a:p>
            <a:pPr marL="45720" indent="0">
              <a:buNone/>
            </a:pPr>
            <a:r>
              <a:rPr lang="el-GR" sz="2600" dirty="0">
                <a:solidFill>
                  <a:srgbClr val="00B050"/>
                </a:solidFill>
                <a:latin typeface="Calibri" panose="020F0502020204030204" pitchFamily="34" charset="0"/>
                <a:cs typeface="Calibri" panose="020F0502020204030204" pitchFamily="34" charset="0"/>
              </a:rPr>
              <a:t>8 </a:t>
            </a:r>
            <a:r>
              <a:rPr lang="el-GR" sz="2600" dirty="0">
                <a:latin typeface="Calibri" panose="020F0502020204030204" pitchFamily="34" charset="0"/>
                <a:cs typeface="Calibri" panose="020F0502020204030204" pitchFamily="34" charset="0"/>
              </a:rPr>
              <a:t> </a:t>
            </a:r>
            <a:r>
              <a:rPr lang="el-GR" sz="2600" dirty="0">
                <a:solidFill>
                  <a:srgbClr val="0070C0"/>
                </a:solidFill>
                <a:latin typeface="Calibri" panose="020F0502020204030204" pitchFamily="34" charset="0"/>
                <a:cs typeface="Calibri" panose="020F0502020204030204" pitchFamily="34" charset="0"/>
              </a:rPr>
              <a:t>3</a:t>
            </a:r>
            <a:r>
              <a:rPr lang="el-GR" sz="2600" dirty="0">
                <a:latin typeface="Calibri" panose="020F0502020204030204" pitchFamily="34" charset="0"/>
                <a:cs typeface="Calibri" panose="020F0502020204030204" pitchFamily="34" charset="0"/>
              </a:rPr>
              <a:t>  </a:t>
            </a:r>
            <a:r>
              <a:rPr lang="el-GR" sz="2600" dirty="0">
                <a:solidFill>
                  <a:srgbClr val="FF0000"/>
                </a:solidFill>
                <a:latin typeface="Calibri" panose="020F0502020204030204" pitchFamily="34" charset="0"/>
                <a:cs typeface="Calibri" panose="020F0502020204030204" pitchFamily="34" charset="0"/>
              </a:rPr>
              <a:t>4</a:t>
            </a:r>
            <a:r>
              <a:rPr lang="el-GR" sz="2600" dirty="0">
                <a:latin typeface="Calibri" panose="020F0502020204030204" pitchFamily="34" charset="0"/>
                <a:cs typeface="Calibri" panose="020F0502020204030204" pitchFamily="34" charset="0"/>
              </a:rPr>
              <a:t> </a:t>
            </a:r>
          </a:p>
          <a:p>
            <a:endParaRPr lang="el-GR" dirty="0"/>
          </a:p>
        </p:txBody>
      </p:sp>
      <p:sp>
        <p:nvSpPr>
          <p:cNvPr id="4" name="Content Placeholder 3">
            <a:extLst>
              <a:ext uri="{FF2B5EF4-FFF2-40B4-BE49-F238E27FC236}">
                <a16:creationId xmlns:a16="http://schemas.microsoft.com/office/drawing/2014/main" id="{9576C226-9DCD-4516-8F4B-7BEED0374959}"/>
              </a:ext>
            </a:extLst>
          </p:cNvPr>
          <p:cNvSpPr>
            <a:spLocks noGrp="1"/>
          </p:cNvSpPr>
          <p:nvPr>
            <p:ph sz="half" idx="2"/>
          </p:nvPr>
        </p:nvSpPr>
        <p:spPr>
          <a:xfrm>
            <a:off x="6267612" y="2395470"/>
            <a:ext cx="5271858" cy="4211392"/>
          </a:xfrm>
        </p:spPr>
        <p:txBody>
          <a:bodyPr>
            <a:normAutofit fontScale="92500" lnSpcReduction="10000"/>
          </a:bodyPr>
          <a:lstStyle/>
          <a:p>
            <a:pPr marL="45720" indent="0">
              <a:buNone/>
            </a:pPr>
            <a:r>
              <a:rPr lang="el-GR" sz="2400" b="1" dirty="0">
                <a:solidFill>
                  <a:schemeClr val="tx1"/>
                </a:solidFill>
                <a:latin typeface="Comic Sans MS" panose="030F0702030302020204" pitchFamily="66" charset="0"/>
                <a:ea typeface="Comic Sans MS" panose="030F0702030302020204" pitchFamily="66" charset="0"/>
                <a:cs typeface="Arial" panose="020B0604020202020204" pitchFamily="34" charset="0"/>
              </a:rPr>
              <a:t>1.</a:t>
            </a:r>
            <a:r>
              <a:rPr lang="el-GR" sz="2400" b="1" dirty="0">
                <a:latin typeface="Comic Sans MS" panose="030F0702030302020204" pitchFamily="66" charset="0"/>
                <a:ea typeface="Comic Sans MS" panose="030F0702030302020204" pitchFamily="66" charset="0"/>
                <a:cs typeface="Arial" panose="020B0604020202020204" pitchFamily="34" charset="0"/>
              </a:rPr>
              <a:t>   </a:t>
            </a:r>
            <a:r>
              <a:rPr lang="el-GR" sz="2400" b="1" dirty="0">
                <a:solidFill>
                  <a:srgbClr val="FF0000"/>
                </a:solidFill>
                <a:latin typeface="Comic Sans MS" panose="030F0702030302020204" pitchFamily="66" charset="0"/>
                <a:ea typeface="Comic Sans MS" panose="030F0702030302020204" pitchFamily="66" charset="0"/>
                <a:cs typeface="Arial" panose="020B0604020202020204" pitchFamily="34" charset="0"/>
              </a:rPr>
              <a:t>Μονάδες </a:t>
            </a:r>
            <a:r>
              <a:rPr lang="el-GR" sz="2400" b="1" dirty="0">
                <a:latin typeface="Comic Sans MS" panose="030F0702030302020204" pitchFamily="66" charset="0"/>
                <a:ea typeface="Comic Sans MS" panose="030F0702030302020204" pitchFamily="66" charset="0"/>
                <a:cs typeface="Arial" panose="020B0604020202020204" pitchFamily="34" charset="0"/>
              </a:rPr>
              <a:t>   </a:t>
            </a:r>
            <a:r>
              <a:rPr lang="en-US" sz="2400" b="1" dirty="0">
                <a:latin typeface="Comic Sans MS" panose="030F0702030302020204" pitchFamily="66" charset="0"/>
                <a:ea typeface="Comic Sans MS" panose="030F0702030302020204" pitchFamily="66" charset="0"/>
                <a:cs typeface="Arial" panose="020B0604020202020204" pitchFamily="34" charset="0"/>
              </a:rPr>
              <a:t>  </a:t>
            </a:r>
            <a:r>
              <a:rPr lang="el-GR" sz="2400" b="1" dirty="0">
                <a:solidFill>
                  <a:srgbClr val="FF0000"/>
                </a:solidFill>
                <a:latin typeface="Comic Sans MS" panose="030F0702030302020204" pitchFamily="66" charset="0"/>
                <a:ea typeface="Comic Sans MS" panose="030F0702030302020204" pitchFamily="66" charset="0"/>
                <a:cs typeface="Arial" panose="020B0604020202020204" pitchFamily="34" charset="0"/>
              </a:rPr>
              <a:t>6 </a:t>
            </a:r>
            <a:r>
              <a:rPr lang="el-GR" sz="2400" b="1" dirty="0">
                <a:solidFill>
                  <a:schemeClr val="tx1"/>
                </a:solidFill>
                <a:latin typeface="Comic Sans MS" panose="030F0702030302020204" pitchFamily="66" charset="0"/>
                <a:ea typeface="Comic Sans MS" panose="030F0702030302020204" pitchFamily="66" charset="0"/>
                <a:cs typeface="Arial" panose="020B0604020202020204" pitchFamily="34" charset="0"/>
              </a:rPr>
              <a:t>+</a:t>
            </a:r>
            <a:r>
              <a:rPr lang="el-GR" sz="2400" b="1" dirty="0">
                <a:solidFill>
                  <a:srgbClr val="FF0000"/>
                </a:solidFill>
                <a:latin typeface="Comic Sans MS" panose="030F0702030302020204" pitchFamily="66" charset="0"/>
                <a:ea typeface="Comic Sans MS" panose="030F0702030302020204" pitchFamily="66" charset="0"/>
                <a:cs typeface="Arial" panose="020B0604020202020204" pitchFamily="34" charset="0"/>
              </a:rPr>
              <a:t> 8 </a:t>
            </a:r>
            <a:r>
              <a:rPr lang="el-GR" sz="2400" b="1" dirty="0">
                <a:solidFill>
                  <a:schemeClr val="tx1"/>
                </a:solidFill>
                <a:latin typeface="Comic Sans MS" panose="030F0702030302020204" pitchFamily="66" charset="0"/>
                <a:ea typeface="Comic Sans MS" panose="030F0702030302020204" pitchFamily="66" charset="0"/>
                <a:cs typeface="Arial" panose="020B0604020202020204" pitchFamily="34" charset="0"/>
              </a:rPr>
              <a:t>=</a:t>
            </a:r>
            <a:r>
              <a:rPr lang="el-GR" sz="2400" b="1" dirty="0">
                <a:latin typeface="Comic Sans MS" panose="030F0702030302020204" pitchFamily="66" charset="0"/>
                <a:ea typeface="Comic Sans MS" panose="030F0702030302020204" pitchFamily="66" charset="0"/>
                <a:cs typeface="Arial" panose="020B0604020202020204" pitchFamily="34" charset="0"/>
              </a:rPr>
              <a:t> </a:t>
            </a:r>
            <a:r>
              <a:rPr lang="el-GR" sz="2400" b="1" dirty="0">
                <a:solidFill>
                  <a:srgbClr val="0070C0"/>
                </a:solidFill>
                <a:latin typeface="Comic Sans MS" panose="030F0702030302020204" pitchFamily="66" charset="0"/>
                <a:ea typeface="Comic Sans MS" panose="030F0702030302020204" pitchFamily="66" charset="0"/>
                <a:cs typeface="Arial" panose="020B0604020202020204" pitchFamily="34" charset="0"/>
              </a:rPr>
              <a:t>1</a:t>
            </a:r>
            <a:r>
              <a:rPr lang="el-GR" sz="2400" b="1" dirty="0">
                <a:solidFill>
                  <a:srgbClr val="FF0000"/>
                </a:solidFill>
                <a:latin typeface="Comic Sans MS" panose="030F0702030302020204" pitchFamily="66" charset="0"/>
                <a:ea typeface="Comic Sans MS" panose="030F0702030302020204" pitchFamily="66" charset="0"/>
                <a:cs typeface="Arial" panose="020B0604020202020204" pitchFamily="34" charset="0"/>
              </a:rPr>
              <a:t>4</a:t>
            </a:r>
          </a:p>
          <a:p>
            <a:pPr marL="45720" indent="0">
              <a:buNone/>
            </a:pPr>
            <a:r>
              <a:rPr lang="el-GR" sz="2400" b="1" dirty="0">
                <a:solidFill>
                  <a:schemeClr val="tx1"/>
                </a:solidFill>
                <a:latin typeface="Calibri" panose="020F0502020204030204" pitchFamily="34" charset="0"/>
                <a:ea typeface="Comic Sans MS" panose="030F0702030302020204" pitchFamily="66" charset="0"/>
                <a:cs typeface="Calibri" panose="020F0502020204030204" pitchFamily="34" charset="0"/>
              </a:rPr>
              <a:t> Γράφω τις</a:t>
            </a:r>
            <a:r>
              <a:rPr lang="el-GR" sz="2400" b="1" dirty="0">
                <a:solidFill>
                  <a:srgbClr val="FF0000"/>
                </a:solidFill>
                <a:latin typeface="Calibri" panose="020F0502020204030204" pitchFamily="34" charset="0"/>
                <a:ea typeface="Comic Sans MS" panose="030F0702030302020204" pitchFamily="66" charset="0"/>
                <a:cs typeface="Calibri" panose="020F0502020204030204" pitchFamily="34" charset="0"/>
              </a:rPr>
              <a:t> 4 </a:t>
            </a:r>
            <a:r>
              <a:rPr lang="el-GR" sz="2400" b="1" dirty="0">
                <a:solidFill>
                  <a:schemeClr val="tx1"/>
                </a:solidFill>
                <a:latin typeface="Calibri" panose="020F0502020204030204" pitchFamily="34" charset="0"/>
                <a:ea typeface="Comic Sans MS" panose="030F0702030302020204" pitchFamily="66" charset="0"/>
                <a:cs typeface="Calibri" panose="020F0502020204030204" pitchFamily="34" charset="0"/>
              </a:rPr>
              <a:t>μονάδες κάτω από τις μονάδες. Τις άλλες 10 μονάδες τις κάνω μια δεκάδα και τη βάζω πάνω από τις δεκάδες</a:t>
            </a:r>
          </a:p>
          <a:p>
            <a:pPr marL="45720" indent="0">
              <a:buNone/>
            </a:pP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2.       </a:t>
            </a:r>
            <a:r>
              <a:rPr lang="el-GR" sz="2400" b="1" dirty="0">
                <a:solidFill>
                  <a:srgbClr val="0070C0"/>
                </a:solidFill>
                <a:latin typeface="Calibri" panose="020F0502020204030204" pitchFamily="34" charset="0"/>
                <a:ea typeface="Calibri" panose="020F0502020204030204" pitchFamily="34" charset="0"/>
                <a:cs typeface="Calibri" panose="020F0502020204030204" pitchFamily="34" charset="0"/>
              </a:rPr>
              <a:t>Δεκάδες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l-GR" sz="2400" b="1" dirty="0">
                <a:solidFill>
                  <a:srgbClr val="0070C0"/>
                </a:solidFill>
                <a:latin typeface="Calibri" panose="020F0502020204030204" pitchFamily="34" charset="0"/>
                <a:ea typeface="Calibri" panose="020F0502020204030204" pitchFamily="34" charset="0"/>
                <a:cs typeface="Calibri" panose="020F0502020204030204" pitchFamily="34" charset="0"/>
              </a:rPr>
              <a:t>1 </a:t>
            </a: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l-GR" sz="2400" b="1" dirty="0">
                <a:solidFill>
                  <a:srgbClr val="0070C0"/>
                </a:solidFill>
                <a:latin typeface="Calibri" panose="020F0502020204030204" pitchFamily="34" charset="0"/>
                <a:ea typeface="Calibri" panose="020F0502020204030204" pitchFamily="34" charset="0"/>
                <a:cs typeface="Calibri" panose="020F0502020204030204" pitchFamily="34" charset="0"/>
              </a:rPr>
              <a:t>5 </a:t>
            </a: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l-GR" sz="2400" b="1" dirty="0">
                <a:solidFill>
                  <a:srgbClr val="0070C0"/>
                </a:solidFill>
                <a:latin typeface="Calibri" panose="020F0502020204030204" pitchFamily="34" charset="0"/>
                <a:ea typeface="Calibri" panose="020F0502020204030204" pitchFamily="34" charset="0"/>
                <a:cs typeface="Calibri" panose="020F0502020204030204" pitchFamily="34" charset="0"/>
              </a:rPr>
              <a:t>7 </a:t>
            </a: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l-GR" sz="2400" b="1" dirty="0">
                <a:solidFill>
                  <a:srgbClr val="00B050"/>
                </a:solidFill>
                <a:latin typeface="Calibri" panose="020F0502020204030204" pitchFamily="34" charset="0"/>
                <a:ea typeface="Calibri" panose="020F0502020204030204" pitchFamily="34" charset="0"/>
                <a:cs typeface="Calibri" panose="020F0502020204030204" pitchFamily="34" charset="0"/>
              </a:rPr>
              <a:t>1</a:t>
            </a:r>
            <a:r>
              <a:rPr lang="el-GR" sz="2400" b="1" dirty="0">
                <a:solidFill>
                  <a:srgbClr val="0070C0"/>
                </a:solidFill>
                <a:latin typeface="Calibri" panose="020F0502020204030204" pitchFamily="34" charset="0"/>
                <a:ea typeface="Calibri" panose="020F0502020204030204" pitchFamily="34" charset="0"/>
                <a:cs typeface="Calibri" panose="020F0502020204030204" pitchFamily="34" charset="0"/>
              </a:rPr>
              <a:t>3</a:t>
            </a:r>
          </a:p>
          <a:p>
            <a:pPr marL="45720" indent="0">
              <a:buNone/>
            </a:pP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Γράφω τις 3 δεκάδες κάτω από τις δεκάδες. Τις άλλες 10 δεκάδες τις κάνω μια εκατοντάδα και τη βάζω πάνω από τις εκατοντάδες</a:t>
            </a:r>
          </a:p>
          <a:p>
            <a:pPr marL="45720" indent="0">
              <a:buNone/>
            </a:pP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3.      </a:t>
            </a:r>
            <a:r>
              <a:rPr lang="el-GR" sz="2400" b="1" dirty="0">
                <a:solidFill>
                  <a:srgbClr val="00B050"/>
                </a:solidFill>
                <a:latin typeface="Calibri" panose="020F0502020204030204" pitchFamily="34" charset="0"/>
                <a:ea typeface="Calibri" panose="020F0502020204030204" pitchFamily="34" charset="0"/>
                <a:cs typeface="Calibri" panose="020F0502020204030204" pitchFamily="34" charset="0"/>
              </a:rPr>
              <a:t>Εκατοντάδες </a:t>
            </a:r>
            <a:r>
              <a:rPr lang="en-US" sz="2400" b="1" dirty="0">
                <a:solidFill>
                  <a:srgbClr val="00B050"/>
                </a:solidFill>
                <a:latin typeface="Calibri" panose="020F0502020204030204" pitchFamily="34" charset="0"/>
                <a:ea typeface="Calibri" panose="020F0502020204030204" pitchFamily="34" charset="0"/>
                <a:cs typeface="Calibri" panose="020F0502020204030204" pitchFamily="34" charset="0"/>
              </a:rPr>
              <a:t>       </a:t>
            </a:r>
            <a:r>
              <a:rPr lang="el-GR" sz="2400" b="1" dirty="0">
                <a:solidFill>
                  <a:srgbClr val="00B050"/>
                </a:solidFill>
                <a:latin typeface="Calibri" panose="020F0502020204030204" pitchFamily="34" charset="0"/>
                <a:ea typeface="Calibri" panose="020F0502020204030204" pitchFamily="34" charset="0"/>
                <a:cs typeface="Calibri" panose="020F0502020204030204" pitchFamily="34" charset="0"/>
              </a:rPr>
              <a:t>1 </a:t>
            </a: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l-GR" sz="2400" b="1" dirty="0">
                <a:solidFill>
                  <a:srgbClr val="00B050"/>
                </a:solidFill>
                <a:latin typeface="Calibri" panose="020F0502020204030204" pitchFamily="34" charset="0"/>
                <a:ea typeface="Calibri" panose="020F0502020204030204" pitchFamily="34" charset="0"/>
                <a:cs typeface="Calibri" panose="020F0502020204030204" pitchFamily="34" charset="0"/>
              </a:rPr>
              <a:t>3</a:t>
            </a: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 + </a:t>
            </a:r>
            <a:r>
              <a:rPr lang="el-GR" sz="2400" b="1" dirty="0">
                <a:solidFill>
                  <a:srgbClr val="00B050"/>
                </a:solidFill>
                <a:latin typeface="Calibri" panose="020F0502020204030204" pitchFamily="34" charset="0"/>
                <a:ea typeface="Calibri" panose="020F0502020204030204" pitchFamily="34" charset="0"/>
                <a:cs typeface="Calibri" panose="020F0502020204030204" pitchFamily="34" charset="0"/>
              </a:rPr>
              <a:t>4</a:t>
            </a:r>
            <a:r>
              <a:rPr lang="el-GR" sz="2400" b="1" dirty="0">
                <a:solidFill>
                  <a:schemeClr val="tx1"/>
                </a:solidFill>
                <a:latin typeface="Calibri" panose="020F0502020204030204" pitchFamily="34" charset="0"/>
                <a:ea typeface="Calibri" panose="020F0502020204030204" pitchFamily="34" charset="0"/>
                <a:cs typeface="Calibri" panose="020F0502020204030204" pitchFamily="34" charset="0"/>
              </a:rPr>
              <a:t> = </a:t>
            </a:r>
            <a:r>
              <a:rPr lang="el-GR" sz="2400" b="1" dirty="0">
                <a:solidFill>
                  <a:srgbClr val="00B050"/>
                </a:solidFill>
                <a:latin typeface="Calibri" panose="020F0502020204030204" pitchFamily="34" charset="0"/>
                <a:ea typeface="Calibri" panose="020F0502020204030204" pitchFamily="34" charset="0"/>
                <a:cs typeface="Calibri" panose="020F0502020204030204" pitchFamily="34" charset="0"/>
              </a:rPr>
              <a:t>8</a:t>
            </a:r>
            <a:endParaRPr lang="el-GR" sz="2400" b="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214405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ECE0-20F3-4C85-AC65-3AB94071DC52}"/>
              </a:ext>
            </a:extLst>
          </p:cNvPr>
          <p:cNvSpPr>
            <a:spLocks noGrp="1"/>
          </p:cNvSpPr>
          <p:nvPr>
            <p:ph type="title"/>
          </p:nvPr>
        </p:nvSpPr>
        <p:spPr/>
        <p:txBody>
          <a:bodyPr/>
          <a:lstStyle/>
          <a:p>
            <a:pPr algn="ctr"/>
            <a:r>
              <a:rPr lang="el-GR" b="1" dirty="0">
                <a:solidFill>
                  <a:srgbClr val="C00000"/>
                </a:solidFill>
                <a:latin typeface="Calibri" panose="020F0502020204030204" pitchFamily="34" charset="0"/>
                <a:cs typeface="Calibri" panose="020F0502020204030204" pitchFamily="34" charset="0"/>
              </a:rPr>
              <a:t>Εργασίες στο βιβλίο μαθηματικών </a:t>
            </a:r>
            <a:br>
              <a:rPr lang="el-GR" dirty="0"/>
            </a:br>
            <a:endParaRPr lang="el-GR" dirty="0"/>
          </a:p>
        </p:txBody>
      </p:sp>
      <p:sp>
        <p:nvSpPr>
          <p:cNvPr id="3" name="Content Placeholder 2">
            <a:extLst>
              <a:ext uri="{FF2B5EF4-FFF2-40B4-BE49-F238E27FC236}">
                <a16:creationId xmlns:a16="http://schemas.microsoft.com/office/drawing/2014/main" id="{A625FB4A-9A06-479F-BC8C-5F8F8937B823}"/>
              </a:ext>
            </a:extLst>
          </p:cNvPr>
          <p:cNvSpPr>
            <a:spLocks noGrp="1"/>
          </p:cNvSpPr>
          <p:nvPr>
            <p:ph idx="1"/>
          </p:nvPr>
        </p:nvSpPr>
        <p:spPr>
          <a:xfrm>
            <a:off x="1786943" y="1997299"/>
            <a:ext cx="9872871" cy="4038600"/>
          </a:xfrm>
        </p:spPr>
        <p:txBody>
          <a:bodyPr>
            <a:normAutofit/>
          </a:bodyPr>
          <a:lstStyle/>
          <a:p>
            <a:pPr marL="45720" indent="0">
              <a:buNone/>
            </a:pPr>
            <a:r>
              <a:rPr lang="el-GR" sz="2400" b="1" dirty="0">
                <a:solidFill>
                  <a:schemeClr val="tx1"/>
                </a:solidFill>
                <a:latin typeface="Calibri" panose="020F0502020204030204" pitchFamily="34" charset="0"/>
                <a:cs typeface="Calibri" panose="020F0502020204030204" pitchFamily="34" charset="0"/>
              </a:rPr>
              <a:t>1. Να κάνεις τις  σελίδες 79 και 80 του βιβλίου μαθηματικών  σου.</a:t>
            </a:r>
          </a:p>
          <a:p>
            <a:endParaRPr lang="el-GR" sz="2400" b="1" dirty="0">
              <a:solidFill>
                <a:schemeClr val="tx1"/>
              </a:solidFill>
              <a:latin typeface="Calibri" panose="020F0502020204030204" pitchFamily="34" charset="0"/>
              <a:cs typeface="Calibri" panose="020F0502020204030204" pitchFamily="34" charset="0"/>
            </a:endParaRPr>
          </a:p>
          <a:p>
            <a:endParaRPr lang="el-GR" sz="2400" b="1" dirty="0">
              <a:solidFill>
                <a:schemeClr val="tx1"/>
              </a:solidFill>
              <a:latin typeface="Calibri" panose="020F0502020204030204" pitchFamily="34" charset="0"/>
              <a:cs typeface="Calibri" panose="020F0502020204030204" pitchFamily="34" charset="0"/>
            </a:endParaRPr>
          </a:p>
          <a:p>
            <a:endParaRPr lang="el-GR" sz="2400" b="1" dirty="0">
              <a:solidFill>
                <a:schemeClr val="tx1"/>
              </a:solidFill>
              <a:latin typeface="Calibri" panose="020F0502020204030204" pitchFamily="34" charset="0"/>
              <a:cs typeface="Calibri" panose="020F0502020204030204" pitchFamily="34" charset="0"/>
            </a:endParaRPr>
          </a:p>
          <a:p>
            <a:pPr marL="45720" indent="0">
              <a:buNone/>
            </a:pPr>
            <a:endParaRPr lang="el-GR" sz="2400" b="1" dirty="0">
              <a:solidFill>
                <a:schemeClr val="tx1"/>
              </a:solidFill>
              <a:latin typeface="Calibri" panose="020F0502020204030204" pitchFamily="34" charset="0"/>
              <a:cs typeface="Calibri" panose="020F0502020204030204" pitchFamily="34" charset="0"/>
            </a:endParaRPr>
          </a:p>
          <a:p>
            <a:pPr marL="45720" indent="0">
              <a:buNone/>
            </a:pPr>
            <a:r>
              <a:rPr lang="el-GR" sz="2400" b="1" dirty="0">
                <a:solidFill>
                  <a:schemeClr val="tx1"/>
                </a:solidFill>
                <a:latin typeface="Calibri" panose="020F0502020204030204" pitchFamily="34" charset="0"/>
                <a:cs typeface="Calibri" panose="020F0502020204030204" pitchFamily="34" charset="0"/>
              </a:rPr>
              <a:t>2. Τώρα για περισσότερη εξάσκηση   θα λύσεις τα φυλλάδια που ακολουθούν . Είμαι σίγουρη ότι θα τα κάνεις στο πι και φι!!! </a:t>
            </a:r>
          </a:p>
        </p:txBody>
      </p:sp>
      <p:pic>
        <p:nvPicPr>
          <p:cNvPr id="4" name="Picture 3" descr="φίλοι απεικόνιση αποθεμάτων. εικονογραφία από albion, διασκέδαση ...">
            <a:extLst>
              <a:ext uri="{FF2B5EF4-FFF2-40B4-BE49-F238E27FC236}">
                <a16:creationId xmlns:a16="http://schemas.microsoft.com/office/drawing/2014/main" id="{8A61FBCD-60CA-45C0-B1B6-3D40B765055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0941" y="2511381"/>
            <a:ext cx="2743200" cy="1571222"/>
          </a:xfrm>
          <a:prstGeom prst="rect">
            <a:avLst/>
          </a:prstGeom>
          <a:noFill/>
          <a:ln>
            <a:noFill/>
          </a:ln>
        </p:spPr>
      </p:pic>
      <p:pic>
        <p:nvPicPr>
          <p:cNvPr id="5" name="Picture 4" descr="Cartoon Caterpillar Clip Art Stock Vector - Illustration of ...">
            <a:extLst>
              <a:ext uri="{FF2B5EF4-FFF2-40B4-BE49-F238E27FC236}">
                <a16:creationId xmlns:a16="http://schemas.microsoft.com/office/drawing/2014/main" id="{E34B9A17-C04E-4D21-8A2B-05B152F729F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078730">
            <a:off x="9972658" y="4962284"/>
            <a:ext cx="2216865" cy="1544831"/>
          </a:xfrm>
          <a:prstGeom prst="rect">
            <a:avLst/>
          </a:prstGeom>
          <a:noFill/>
          <a:ln>
            <a:noFill/>
          </a:ln>
        </p:spPr>
      </p:pic>
    </p:spTree>
    <p:extLst>
      <p:ext uri="{BB962C8B-B14F-4D97-AF65-F5344CB8AC3E}">
        <p14:creationId xmlns:p14="http://schemas.microsoft.com/office/powerpoint/2010/main" val="64936527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134</TotalTime>
  <Words>360</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Comic Sans MS</vt:lpstr>
      <vt:lpstr>Corbel</vt:lpstr>
      <vt:lpstr>Basis</vt:lpstr>
      <vt:lpstr>Μαθηματικά Γ΄</vt:lpstr>
      <vt:lpstr>Μαθηματικά Γ΄</vt:lpstr>
      <vt:lpstr>Στις κάθετες  ( κατακόρυφες ) πράξεις ξεκινώ ΠΑΝΤΑ από τις μονάδες</vt:lpstr>
      <vt:lpstr>Κάνω τις πιο κάτω πράξεις:</vt:lpstr>
      <vt:lpstr>Με παρόμοιο τρόπο κάνουμε και την πρόσθεση τριψήφιων αριθμών !!!</vt:lpstr>
      <vt:lpstr>Εργασίες στο βιβλίο μαθηματικών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Μαθηματικά Γ΄</dc:title>
  <dc:creator>NINA</dc:creator>
  <cp:lastModifiedBy>NINA</cp:lastModifiedBy>
  <cp:revision>28</cp:revision>
  <dcterms:created xsi:type="dcterms:W3CDTF">2020-05-04T19:46:39Z</dcterms:created>
  <dcterms:modified xsi:type="dcterms:W3CDTF">2020-05-05T14:05:01Z</dcterms:modified>
</cp:coreProperties>
</file>